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78" r:id="rId4"/>
    <p:sldId id="279" r:id="rId5"/>
    <p:sldId id="280" r:id="rId6"/>
    <p:sldId id="281" r:id="rId7"/>
    <p:sldId id="282" r:id="rId8"/>
    <p:sldId id="283" r:id="rId9"/>
    <p:sldId id="284" r:id="rId10"/>
    <p:sldId id="285" r:id="rId11"/>
  </p:sldIdLst>
  <p:sldSz cx="9144000" cy="6858000" type="screen4x3"/>
  <p:notesSz cx="6858000" cy="9144000"/>
  <p:defaultTextStyle>
    <a:defPPr>
      <a:defRPr lang="e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656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E38E453-2B2F-3FD5-5177-2008BCA3B3C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159A414-B804-6A88-CB34-D500418A083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813495C-F7B3-20BA-259C-96B91E5C619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5FA9B8-A37D-4106-B91B-C82A697480D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0954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B5835A8-0B2F-DB8C-0C1E-B452367F024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81BBEAD-0E33-CDF5-F19D-414D500CA6C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A861D6B-5865-2FD7-5B90-2023B5B9946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B5D2B87-86AA-4C90-8309-14B3BDF5FB6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6789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14BFF58-A0F4-4811-B578-A9F0EF03CD5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CE47232-D86B-0FD5-8A12-A0F865B253F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2971C93-A3DC-C7F7-1E38-1025F5E3316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CA6508-D8C6-44C9-9D5D-2AA61CD7F1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54259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25B1288-1122-04D4-E763-1C563320932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EED59AA-CF91-EE85-3AB9-1016EE3C548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7230219-E238-7100-F9B4-943089E278D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FB13EB-9C74-4517-A870-4226F8EAE8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73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036F85A-8F81-7101-615E-ECE217E2CB6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0459A89-A96E-A4A4-88F1-F41F57D4918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2D54FC7-13D4-9D0B-FEC3-84EA6921A3F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C1A968-B2D9-4EC9-8FD5-8BBC6DAE7C1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3420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67BA7AE-2B54-D8E7-E0C7-A6113283DA3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58D366A-A066-B8FD-511B-921430C29F8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06AF2D7-61F8-00B3-0C1E-4CE61BD8682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53692A4-E04B-4D67-A675-A934B378831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7074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C59D16A-D961-C2C6-2A91-3AE342BE740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D0DBB2B-8644-81E6-D3C0-1749F7FEA6A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B92397F-AD46-4CF4-95AF-A19F8DEF26C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D11B15-BE92-4AB9-B033-89B9C009460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6620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73781D3C-A229-439A-598A-049475EA811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3E28A644-8425-3CD8-BDF8-BBE62731F35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6220112-B3FA-C80A-A49E-025B5C177D0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F8E1EA-B4AD-4C5F-9259-73E5848EAE0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7035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51F5530D-DFB9-DB33-BED2-5B604EA4A80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15E93729-620D-9DD4-817A-46FB98E44B0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49F282C7-6AA4-FC4B-4141-456304B7AA7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AAF8E7-7B48-4203-9E5E-C1F76F68C0A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6624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A85388E9-8F5E-D1BA-C052-C364E1C92B5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51918663-C575-85C0-744B-515581ADC7B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D4CA932B-7095-14C7-A8ED-0444E1F64A1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E35E833-FD64-4974-AEE9-658A86F8C36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5243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C4A7DCD-5068-C54A-CC78-B62DD4BBE28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0E340E7-C576-747B-F0E4-B2C8E14D65D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3C7075-5CD4-15A0-F13A-B8DDF0C295E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09D245-AFF4-4124-BD23-850B53E745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1228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514AA84-49D5-20BE-0149-18AE63DF2CA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9EADE3A-BFDB-3F35-02FD-FBCD403EB24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57323DD-966D-5A30-7DEC-99D68C5D678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85BC67-9403-4A6D-9B67-CAF75BA5064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2571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E80671FB-3719-97EA-F847-4EA712D134D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1D9EEFF4-EB8F-7676-F8B1-9B020717C30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F0A37CAA-2FA8-823E-FB9C-3A616EE0E164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30F05240-872A-A065-BE5A-E22774196207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FBE2BA56-FEDA-4EA7-96E6-CC27B07397A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A5E1FA3-74A1-44C6-B660-787C394DFD9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FED82D42-41CF-00BB-7E3E-6C904FDFAEF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" altLang="en-US"/>
              <a:t>Evidence-Based Medicine - Week 5</a:t>
            </a:r>
            <a:endParaRPr lang="en-US" altLang="en-US"/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75CA7500-6912-157D-40BF-76ABCBFDD7D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" altLang="en-US" sz="2000"/>
              <a:t>prof. Dr. Slobodan Janković</a:t>
            </a:r>
            <a:endParaRPr lang="en-US" altLang="en-US" sz="20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116054E7-55E4-DAAE-B31F-BF51E62018E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 sz="3200" dirty="0"/>
              <a:t>Can the results of a valid and significant study be applied to our patient?</a:t>
            </a:r>
            <a:r>
              <a:rPr lang="en" altLang="en-US" sz="4000" dirty="0"/>
              <a:t> </a:t>
            </a: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10D10C96-F197-AEAF-7F83-68BF7E3B1C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" altLang="en-US" dirty="0"/>
              <a:t>How to calculate NNT for our patient?</a:t>
            </a:r>
          </a:p>
          <a:p>
            <a:pPr eaLnBrk="1" hangingPunct="1">
              <a:lnSpc>
                <a:spcPct val="90000"/>
              </a:lnSpc>
            </a:pPr>
            <a:r>
              <a:rPr lang="en" altLang="en-US" dirty="0"/>
              <a:t>First define how many times our patient is more or less prone to the outcome mentioned in the study . For example : in addition to diabetes, our patient also takes isoniazid, so he is twice as likely to develop neuropathy .</a:t>
            </a:r>
          </a:p>
          <a:p>
            <a:pPr eaLnBrk="1" hangingPunct="1">
              <a:lnSpc>
                <a:spcPct val="90000"/>
              </a:lnSpc>
            </a:pPr>
            <a:r>
              <a:rPr lang="en" altLang="en-US" dirty="0"/>
              <a:t>Now the NNT should be divided by 2: in our example it is 14.7/2 = 7.35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>
            <a:extLst>
              <a:ext uri="{FF2B5EF4-FFF2-40B4-BE49-F238E27FC236}">
                <a16:creationId xmlns:a16="http://schemas.microsoft.com/office/drawing/2014/main" id="{4BD8747A-92A7-1024-9AD0-139625BF2E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126" y="2484691"/>
            <a:ext cx="8100486" cy="1523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bIns="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" altLang="en-US" sz="3200" dirty="0"/>
              <a:t>IS THE EVIDENCE OF TREATMENT</a:t>
            </a:r>
            <a:endParaRPr lang="sr-Cyrl-CS" altLang="en-US" sz="3200" dirty="0"/>
          </a:p>
          <a:p>
            <a:pPr algn="ctr" eaLnBrk="1" hangingPunct="1"/>
            <a:r>
              <a:rPr lang="en" altLang="en-US" sz="3200" dirty="0"/>
              <a:t>VALID, SIGNIFICANT AND APPLICABLE ?</a:t>
            </a:r>
          </a:p>
          <a:p>
            <a:pPr algn="ctr"/>
            <a:endParaRPr lang="en-US" altLang="en-US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A0611C97-D58A-57D4-0EC8-F577B0ACB77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 sz="4000" dirty="0"/>
              <a:t>Is the clinical study valid?</a:t>
            </a:r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4884D959-3C23-292A-C8D3-215B2565BE7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" altLang="en-US" sz="2800" dirty="0"/>
              <a:t>Were the patients randomly assigned to experimental and control groups ?</a:t>
            </a:r>
          </a:p>
          <a:p>
            <a:pPr eaLnBrk="1" hangingPunct="1">
              <a:lnSpc>
                <a:spcPct val="90000"/>
              </a:lnSpc>
            </a:pPr>
            <a:r>
              <a:rPr lang="en" altLang="en-US" sz="2800" dirty="0"/>
              <a:t>Were all patients who entered the study taken into account when drawing conclusions, and were they analyzed in the groups in which they were at the beginning? - loss of up to 20%</a:t>
            </a:r>
          </a:p>
          <a:p>
            <a:pPr eaLnBrk="1" hangingPunct="1">
              <a:lnSpc>
                <a:spcPct val="90000"/>
              </a:lnSpc>
            </a:pPr>
            <a:r>
              <a:rPr lang="en" altLang="en-US" sz="2800" dirty="0"/>
              <a:t>Was the study double blind?</a:t>
            </a:r>
          </a:p>
          <a:p>
            <a:pPr eaLnBrk="1" hangingPunct="1">
              <a:lnSpc>
                <a:spcPct val="90000"/>
              </a:lnSpc>
            </a:pPr>
            <a:r>
              <a:rPr lang="en" altLang="en-US" sz="2800" dirty="0"/>
              <a:t>Were the groups treated in the same way except for the treatment being examined?</a:t>
            </a:r>
          </a:p>
          <a:p>
            <a:pPr eaLnBrk="1" hangingPunct="1">
              <a:lnSpc>
                <a:spcPct val="90000"/>
              </a:lnSpc>
            </a:pPr>
            <a:r>
              <a:rPr lang="en" altLang="en-US" sz="2800" dirty="0"/>
              <a:t>Were the groups similar at the beginning of the study?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B3D9628D-AC80-BD87-1280-51FDD640131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 sz="4000"/>
              <a:t>Are the results of the clinical study significant ?</a:t>
            </a: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3E825E01-C25F-C284-AFEC-010D238BAE6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" altLang="en-US" dirty="0"/>
              <a:t>Reduction of relative risk</a:t>
            </a:r>
          </a:p>
          <a:p>
            <a:pPr eaLnBrk="1" hangingPunct="1"/>
            <a:r>
              <a:rPr lang="en" altLang="en-US" dirty="0"/>
              <a:t>Absolute risk reduction</a:t>
            </a:r>
          </a:p>
          <a:p>
            <a:pPr eaLnBrk="1" hangingPunct="1"/>
            <a:r>
              <a:rPr lang="en" altLang="en-US" dirty="0"/>
              <a:t>The number of patients who need to receive a new drug in order to prevent a negative outcome in one of them - Number Needed to Treat (NNT)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0A4EDF35-46DB-D688-588D-83731DD1DD3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 sz="4000"/>
              <a:t>Are the results of the clinical study significant ?</a:t>
            </a:r>
          </a:p>
        </p:txBody>
      </p:sp>
      <p:graphicFrame>
        <p:nvGraphicFramePr>
          <p:cNvPr id="36099" name="Group 259">
            <a:extLst>
              <a:ext uri="{FF2B5EF4-FFF2-40B4-BE49-F238E27FC236}">
                <a16:creationId xmlns:a16="http://schemas.microsoft.com/office/drawing/2014/main" id="{12BD027F-5AA6-5F8E-AB0B-1DA7B54C64E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1747704"/>
              </p:ext>
            </p:extLst>
          </p:nvPr>
        </p:nvGraphicFramePr>
        <p:xfrm>
          <a:off x="179388" y="1484313"/>
          <a:ext cx="8785225" cy="4536975"/>
        </p:xfrm>
        <a:graphic>
          <a:graphicData uri="http://schemas.openxmlformats.org/drawingml/2006/table">
            <a:tbl>
              <a:tblPr/>
              <a:tblGrid>
                <a:gridCol w="12239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4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43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494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28905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incidence of </a:t>
                      </a:r>
                      <a:r>
                        <a:rPr kumimoji="0" lang="sr-Latn-R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stroke</a:t>
                      </a:r>
                      <a:r>
                        <a:rPr kumimoji="0" lang="sr-Latn-R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in </a:t>
                      </a:r>
                      <a:r>
                        <a:rPr kumimoji="0" lang="sr-Latn-R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patients</a:t>
                      </a:r>
                      <a:r>
                        <a:rPr kumimoji="0" lang="sr-Latn-R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R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with</a:t>
                      </a:r>
                      <a:r>
                        <a:rPr kumimoji="0" lang="sr-Latn-R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R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atrial</a:t>
                      </a:r>
                      <a:r>
                        <a:rPr kumimoji="0" lang="sr-Latn-R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R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fibrillation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Frequency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Reduction of relative risk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Absolute risk reduction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Number of patients to be treated to prevent 1 </a:t>
                      </a:r>
                      <a:r>
                        <a:rPr kumimoji="0" lang="sr-Latn-RS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stroke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965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R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 </a:t>
                      </a:r>
                      <a:r>
                        <a:rPr kumimoji="0" lang="sr-Latn-R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anticoagulation</a:t>
                      </a:r>
                      <a:r>
                        <a:rPr kumimoji="0" lang="sr-Latn-R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sr-Latn-R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rate </a:t>
                      </a:r>
                      <a:r>
                        <a:rPr kumimoji="0" lang="sr-Latn-R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of</a:t>
                      </a:r>
                      <a:r>
                        <a:rPr kumimoji="0" lang="sr-Latn-R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R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stroke</a:t>
                      </a:r>
                      <a:r>
                        <a:rPr kumimoji="0" lang="en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in control –C)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R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Anticoagulation</a:t>
                      </a:r>
                      <a:r>
                        <a:rPr kumimoji="0" lang="sr-Latn-R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 exp. group – E)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RRR=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(C</a:t>
                      </a:r>
                      <a:r>
                        <a:rPr kumimoji="0" lang="sr-Latn-R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kumimoji="0" lang="en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E)/C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ARR=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sr-Latn-R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C-E</a:t>
                      </a:r>
                      <a:r>
                        <a:rPr kumimoji="0" lang="en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NNT=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sr-Latn-R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</a:t>
                      </a:r>
                      <a:r>
                        <a:rPr kumimoji="0" lang="en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/ARR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 the study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R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kumimoji="0" lang="e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R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e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sr-Latn-R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kumimoji="0" lang="e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%-</a:t>
                      </a:r>
                      <a:r>
                        <a:rPr kumimoji="0" lang="sr-Latn-R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e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%)/</a:t>
                      </a:r>
                      <a:r>
                        <a:rPr kumimoji="0" lang="sr-Latn-R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kumimoji="0" lang="e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=</a:t>
                      </a:r>
                      <a:r>
                        <a:rPr kumimoji="0" lang="sr-Latn-R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  <a:r>
                        <a:rPr kumimoji="0" lang="e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R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kumimoji="0" lang="e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%-</a:t>
                      </a:r>
                      <a:r>
                        <a:rPr kumimoji="0" lang="sr-Latn-R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e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= </a:t>
                      </a:r>
                      <a:r>
                        <a:rPr kumimoji="0" lang="sr-Latn-R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e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sr-Latn-R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</a:t>
                      </a:r>
                      <a:r>
                        <a:rPr kumimoji="0" lang="e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sr-Latn-R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e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= </a:t>
                      </a:r>
                      <a:r>
                        <a:rPr kumimoji="0" lang="sr-Latn-R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Hypothetical case A</a:t>
                      </a:r>
                      <a:endParaRPr kumimoji="0" lang="pt-B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R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r>
                        <a:rPr kumimoji="0" lang="e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R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r>
                        <a:rPr kumimoji="0" lang="e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sr-Latn-R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r>
                        <a:rPr kumimoji="0" lang="e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%-</a:t>
                      </a:r>
                      <a:r>
                        <a:rPr kumimoji="0" lang="sr-Latn-R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r>
                        <a:rPr kumimoji="0" lang="e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%)/</a:t>
                      </a:r>
                      <a:r>
                        <a:rPr kumimoji="0" lang="sr-Latn-R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r>
                        <a:rPr kumimoji="0" lang="e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=</a:t>
                      </a:r>
                      <a:r>
                        <a:rPr kumimoji="0" lang="sr-Latn-R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  <a:r>
                        <a:rPr kumimoji="0" lang="e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R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r>
                        <a:rPr kumimoji="0" lang="e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%-</a:t>
                      </a:r>
                      <a:r>
                        <a:rPr kumimoji="0" lang="sr-Latn-R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r>
                        <a:rPr kumimoji="0" lang="e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= </a:t>
                      </a:r>
                      <a:r>
                        <a:rPr kumimoji="0" lang="sr-Latn-R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r>
                        <a:rPr kumimoji="0" lang="e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sr-Latn-R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</a:t>
                      </a:r>
                      <a:r>
                        <a:rPr kumimoji="0" lang="e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sr-Latn-R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r>
                        <a:rPr kumimoji="0" lang="e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= </a:t>
                      </a:r>
                      <a:r>
                        <a:rPr kumimoji="0" lang="sr-Latn-R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2.5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72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Hypothetical case B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</a:t>
                      </a:r>
                      <a:r>
                        <a:rPr kumimoji="0" lang="sr-Latn-R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kumimoji="0" lang="e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</a:t>
                      </a:r>
                      <a:r>
                        <a:rPr kumimoji="0" lang="sr-Latn-R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e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(0.</a:t>
                      </a:r>
                      <a:r>
                        <a:rPr kumimoji="0" lang="sr-Latn-R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kumimoji="0" lang="e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%-0.</a:t>
                      </a:r>
                      <a:r>
                        <a:rPr kumimoji="0" lang="sr-Latn-R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e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%)/0.</a:t>
                      </a:r>
                      <a:r>
                        <a:rPr kumimoji="0" lang="sr-Latn-R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kumimoji="0" lang="e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= </a:t>
                      </a:r>
                      <a:r>
                        <a:rPr kumimoji="0" lang="sr-Latn-R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  <a:r>
                        <a:rPr kumimoji="0" lang="e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</a:t>
                      </a:r>
                      <a:r>
                        <a:rPr kumimoji="0" lang="sr-Latn-R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kumimoji="0" lang="e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%-0.</a:t>
                      </a:r>
                      <a:r>
                        <a:rPr kumimoji="0" lang="sr-Latn-R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e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= 0.</a:t>
                      </a:r>
                      <a:r>
                        <a:rPr kumimoji="0" lang="sr-Latn-R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e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sr-Latn-R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</a:t>
                      </a:r>
                      <a:r>
                        <a:rPr kumimoji="0" lang="e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/0.</a:t>
                      </a:r>
                      <a:r>
                        <a:rPr kumimoji="0" lang="sr-Latn-R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e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= </a:t>
                      </a:r>
                      <a:r>
                        <a:rPr kumimoji="0" lang="sr-Latn-R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r>
                        <a:rPr kumimoji="0" lang="e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00">
            <a:extLst>
              <a:ext uri="{FF2B5EF4-FFF2-40B4-BE49-F238E27FC236}">
                <a16:creationId xmlns:a16="http://schemas.microsoft.com/office/drawing/2014/main" id="{CE66D3F2-C905-8656-EC93-5D0F4F603BC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 sz="4000" dirty="0"/>
              <a:t>Are the results of the clinical study significant ?</a:t>
            </a:r>
          </a:p>
        </p:txBody>
      </p:sp>
      <p:graphicFrame>
        <p:nvGraphicFramePr>
          <p:cNvPr id="37385" name="Group 521">
            <a:extLst>
              <a:ext uri="{FF2B5EF4-FFF2-40B4-BE49-F238E27FC236}">
                <a16:creationId xmlns:a16="http://schemas.microsoft.com/office/drawing/2014/main" id="{3922F75A-F462-5CB7-9E29-850D7780B5A6}"/>
              </a:ext>
            </a:extLst>
          </p:cNvPr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530322052"/>
              </p:ext>
            </p:extLst>
          </p:nvPr>
        </p:nvGraphicFramePr>
        <p:xfrm>
          <a:off x="457200" y="1600200"/>
          <a:ext cx="8229600" cy="4748750"/>
        </p:xfrm>
        <a:graphic>
          <a:graphicData uri="http://schemas.openxmlformats.org/drawingml/2006/table">
            <a:tbl>
              <a:tblPr/>
              <a:tblGrid>
                <a:gridCol w="16462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62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4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462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462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334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Illness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Intervention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A preventable outcome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Duration of monitoring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N</a:t>
                      </a:r>
                      <a:r>
                        <a:rPr kumimoji="0" lang="sr-Latn-R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NT</a:t>
                      </a:r>
                      <a:endParaRPr kumimoji="0" lang="en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30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Insulin-dependent diabetes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Intensive insulin regimen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Neuropathy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6.5 years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15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30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Acute myocardial infarction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RS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Percutaneous</a:t>
                      </a:r>
                      <a:r>
                        <a:rPr kumimoji="0" lang="sr-Latn-R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kumimoji="0" lang="sr-Latn-RS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coronary</a:t>
                      </a:r>
                      <a:r>
                        <a:rPr kumimoji="0" lang="sr-Latn-R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kumimoji="0" lang="sr-Latn-RS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intervention</a:t>
                      </a:r>
                      <a:endParaRPr kumimoji="0" lang="en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Death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R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30 </a:t>
                      </a:r>
                      <a:r>
                        <a:rPr kumimoji="0" lang="sr-Latn-RS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days</a:t>
                      </a:r>
                      <a:endParaRPr kumimoji="0" lang="en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R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6</a:t>
                      </a:r>
                      <a:endParaRPr kumimoji="0" lang="en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160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Pregnant woman with eclampsia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i.v. MgSO4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Recurring convulsions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hours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7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30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RS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Atherosclerosis</a:t>
                      </a:r>
                      <a:endParaRPr kumimoji="0" lang="en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RS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Statins</a:t>
                      </a:r>
                      <a:r>
                        <a:rPr kumimoji="0" lang="sr-Latn-R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, </a:t>
                      </a:r>
                      <a:r>
                        <a:rPr kumimoji="0" lang="sr-Latn-RS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primary</a:t>
                      </a:r>
                      <a:r>
                        <a:rPr kumimoji="0" lang="sr-Latn-R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kumimoji="0" lang="sr-Latn-RS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prevention</a:t>
                      </a:r>
                      <a:endParaRPr kumimoji="0" lang="en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Death, stroke or heart attack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5 years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R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42</a:t>
                      </a:r>
                      <a:endParaRPr kumimoji="0" lang="en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230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RS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Appendicitis</a:t>
                      </a:r>
                      <a:endParaRPr kumimoji="0" lang="en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A</a:t>
                      </a:r>
                      <a:r>
                        <a:rPr kumimoji="0" lang="sr-Latn-RS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ppendectomy</a:t>
                      </a:r>
                      <a:endParaRPr kumimoji="0" lang="en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Death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R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15 </a:t>
                      </a:r>
                      <a:r>
                        <a:rPr kumimoji="0" lang="sr-Latn-RS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days</a:t>
                      </a:r>
                      <a:endParaRPr kumimoji="0" lang="en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R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2</a:t>
                      </a:r>
                      <a:endParaRPr kumimoji="0" lang="en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502656E0-2E10-8CD2-6C3B-09B5F6D487D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 sz="4000"/>
              <a:t>Are the results of the clinical study significant ?</a:t>
            </a:r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1DC58CCB-B9C1-5053-39FF-27F2190AC76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" altLang="en-US"/>
              <a:t>CL (confidence limits) for NNT </a:t>
            </a:r>
            <a:endParaRPr lang="en-US" altLang="en-US"/>
          </a:p>
          <a:p>
            <a:pPr eaLnBrk="1" hangingPunct="1"/>
            <a:r>
              <a:rPr lang="en" altLang="en-US"/>
              <a:t>CL for NNT is calculated by taking the reciprocal of CL for ARR</a:t>
            </a:r>
            <a:endParaRPr lang="en-US" altLang="en-US"/>
          </a:p>
          <a:p>
            <a:pPr eaLnBrk="1" hangingPunct="1"/>
            <a:r>
              <a:rPr lang="en" altLang="en-US"/>
              <a:t>Example : ARR = 6.8%, its CL= from 3.4% to 10.2%</a:t>
            </a:r>
          </a:p>
          <a:p>
            <a:pPr eaLnBrk="1" hangingPunct="1"/>
            <a:r>
              <a:rPr lang="en" altLang="en-US"/>
              <a:t>CL for NNT = from 100/3.4% to 1/10.2% = from 29.4 to 0.1</a:t>
            </a:r>
            <a:endParaRPr lang="en-US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6BD9BF15-A3EC-AF39-08DB-26802A697DC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 sz="4000"/>
              <a:t>Are the results of the clinical study significant ?</a:t>
            </a: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C3BC47B0-A6C1-ECB4-6721-E046DB0312A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" altLang="en-US"/>
              <a:t>How to calculate NNT if the study gives only Odds ratio (OR) as a result?</a:t>
            </a:r>
          </a:p>
          <a:p>
            <a:pPr eaLnBrk="1" hangingPunct="1"/>
            <a:r>
              <a:rPr lang="en" altLang="en-US"/>
              <a:t>Based on the following formula :</a:t>
            </a:r>
          </a:p>
          <a:p>
            <a:pPr eaLnBrk="1" hangingPunct="1"/>
            <a:r>
              <a:rPr lang="en" altLang="en-US"/>
              <a:t>NNT =</a:t>
            </a:r>
            <a:r>
              <a:rPr lang="en" altLang="en-US">
                <a:latin typeface="YUDutchR" pitchFamily="2" charset="0"/>
              </a:rPr>
              <a:t> </a:t>
            </a:r>
            <a:r>
              <a:rPr lang="en" altLang="en-US"/>
              <a:t>{1-[C x (1-OR)]}/[(1-C) x C x (1-OR)]</a:t>
            </a:r>
          </a:p>
          <a:p>
            <a:pPr lvl="2" eaLnBrk="1" hangingPunct="1"/>
            <a:r>
              <a:rPr lang="en" altLang="en-US"/>
              <a:t>C = frequency of occurrence to be treated</a:t>
            </a:r>
            <a:endParaRPr lang="en-US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41EA0FDC-46FF-2CC5-0CCC-2EFE5BB426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 sz="3200"/>
              <a:t>Can the results of a valid and significant study be applied to our patient ?</a:t>
            </a:r>
            <a:r>
              <a:rPr lang="en" altLang="en-US" sz="4000"/>
              <a:t> </a:t>
            </a: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4794F6D5-DFD8-E4D4-EF02-85F29C11D71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" altLang="en-US" dirty="0"/>
              <a:t>Can the results be applied to our patient ?</a:t>
            </a:r>
          </a:p>
          <a:p>
            <a:pPr lvl="2" eaLnBrk="1" hangingPunct="1"/>
            <a:r>
              <a:rPr lang="en" altLang="en-US" b="1" i="1" dirty="0"/>
              <a:t>Is our patient too different from those in the study ?</a:t>
            </a:r>
          </a:p>
          <a:p>
            <a:pPr lvl="2" eaLnBrk="1" hangingPunct="1"/>
            <a:r>
              <a:rPr lang="en" altLang="en-US" b="1" i="1" dirty="0"/>
              <a:t>What will be the benefit of the therapy for our patient?</a:t>
            </a:r>
          </a:p>
          <a:p>
            <a:pPr eaLnBrk="1" hangingPunct="1"/>
            <a:r>
              <a:rPr lang="en" altLang="en-US" dirty="0"/>
              <a:t>Will the </a:t>
            </a:r>
            <a:r>
              <a:rPr lang="sr-Latn-RS" altLang="en-US" dirty="0" err="1"/>
              <a:t>patient</a:t>
            </a:r>
            <a:r>
              <a:rPr lang="sr-Latn-RS" altLang="en-US" dirty="0"/>
              <a:t> </a:t>
            </a:r>
            <a:r>
              <a:rPr lang="sr-Latn-RS" altLang="en-US" dirty="0" err="1"/>
              <a:t>agree</a:t>
            </a:r>
            <a:r>
              <a:rPr lang="sr-Latn-RS" altLang="en-US" dirty="0"/>
              <a:t> to </a:t>
            </a:r>
            <a:r>
              <a:rPr lang="en" altLang="en-US" dirty="0"/>
              <a:t>new treatment and its consequences?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661</Words>
  <Application>Microsoft Office PowerPoint</Application>
  <PresentationFormat>On-screen Show (4:3)</PresentationFormat>
  <Paragraphs>96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Tahoma</vt:lpstr>
      <vt:lpstr>Times New Roman</vt:lpstr>
      <vt:lpstr>YUDutchR</vt:lpstr>
      <vt:lpstr>Default Design</vt:lpstr>
      <vt:lpstr>Evidence-Based Medicine - Week 5</vt:lpstr>
      <vt:lpstr>PowerPoint Presentation</vt:lpstr>
      <vt:lpstr>Is the clinical study valid?</vt:lpstr>
      <vt:lpstr>Are the results of the clinical study significant ?</vt:lpstr>
      <vt:lpstr>Are the results of the clinical study significant ?</vt:lpstr>
      <vt:lpstr>Are the results of the clinical study significant ?</vt:lpstr>
      <vt:lpstr>Are the results of the clinical study significant ?</vt:lpstr>
      <vt:lpstr>Are the results of the clinical study significant ?</vt:lpstr>
      <vt:lpstr>Can the results of a valid and significant study be applied to our patient ? </vt:lpstr>
      <vt:lpstr>Can the results of a valid and significant study be applied to our patient? </vt:lpstr>
    </vt:vector>
  </TitlesOfParts>
  <Company>MF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Slobodan Jankovic</dc:creator>
  <cp:lastModifiedBy>Boj</cp:lastModifiedBy>
  <cp:revision>66</cp:revision>
  <dcterms:created xsi:type="dcterms:W3CDTF">2007-02-10T21:18:48Z</dcterms:created>
  <dcterms:modified xsi:type="dcterms:W3CDTF">2023-08-19T12:28:11Z</dcterms:modified>
</cp:coreProperties>
</file>